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51" r:id="rId3"/>
    <p:sldId id="352" r:id="rId4"/>
    <p:sldId id="353" r:id="rId5"/>
    <p:sldId id="354" r:id="rId6"/>
    <p:sldId id="355" r:id="rId7"/>
    <p:sldId id="362" r:id="rId8"/>
    <p:sldId id="356" r:id="rId9"/>
    <p:sldId id="35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-z" initials="Az" lastIdx="2" clrIdx="0">
    <p:extLst>
      <p:ext uri="{19B8F6BF-5375-455C-9EA6-DF929625EA0E}">
        <p15:presenceInfo xmlns:p15="http://schemas.microsoft.com/office/powerpoint/2012/main" userId="Ali-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99"/>
    <a:srgbClr val="00FFFF"/>
    <a:srgbClr val="090311"/>
    <a:srgbClr val="66FFCC"/>
    <a:srgbClr val="FF99FF"/>
    <a:srgbClr val="96572E"/>
    <a:srgbClr val="A6693A"/>
    <a:srgbClr val="CCFFF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66"/>
      </p:cViewPr>
      <p:guideLst>
        <p:guide orient="horz" pos="19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AA2D-6853-428D-8A44-984D3036C634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2FB8-B92E-45B4-A6FE-C7D0F616B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D29EF-CF1C-4F74-A798-E18C86FF6EC0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172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/>
              <a:t>اینکه منظور از «معتقد به مردم» در این مبحث «ضرورت حرکت عمومی» است، به قرینۀ بعدش است که بلافاصله از «اعتقاد به جوانها» فرمودند و اینکه آنها پیشرانِ حرکت عمومی هستند.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2FB8-B92E-45B4-A6FE-C7D0F616BB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3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72"/>
            </a:lvl1pPr>
            <a:lvl2pPr marL="413720" indent="0" algn="ctr">
              <a:buNone/>
              <a:defRPr sz="1810"/>
            </a:lvl2pPr>
            <a:lvl3pPr marL="827441" indent="0" algn="ctr">
              <a:buNone/>
              <a:defRPr sz="1629"/>
            </a:lvl3pPr>
            <a:lvl4pPr marL="1241161" indent="0" algn="ctr">
              <a:buNone/>
              <a:defRPr sz="1448"/>
            </a:lvl4pPr>
            <a:lvl5pPr marL="1654881" indent="0" algn="ctr">
              <a:buNone/>
              <a:defRPr sz="1448"/>
            </a:lvl5pPr>
            <a:lvl6pPr marL="2068601" indent="0" algn="ctr">
              <a:buNone/>
              <a:defRPr sz="1448"/>
            </a:lvl6pPr>
            <a:lvl7pPr marL="2482322" indent="0" algn="ctr">
              <a:buNone/>
              <a:defRPr sz="1448"/>
            </a:lvl7pPr>
            <a:lvl8pPr marL="2896042" indent="0" algn="ctr">
              <a:buNone/>
              <a:defRPr sz="1448"/>
            </a:lvl8pPr>
            <a:lvl9pPr marL="3309762" indent="0" algn="ctr">
              <a:buNone/>
              <a:defRPr sz="14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2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2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1pPr>
            <a:lvl2pPr marL="413720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2pPr>
            <a:lvl3pPr marL="827441" indent="0">
              <a:buNone/>
              <a:defRPr sz="1629">
                <a:solidFill>
                  <a:schemeClr val="tx1">
                    <a:tint val="75000"/>
                  </a:schemeClr>
                </a:solidFill>
              </a:defRPr>
            </a:lvl3pPr>
            <a:lvl4pPr marL="1241161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4pPr>
            <a:lvl5pPr marL="1654881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5pPr>
            <a:lvl6pPr marL="2068601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6pPr>
            <a:lvl7pPr marL="2482322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7pPr>
            <a:lvl8pPr marL="2896042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8pPr>
            <a:lvl9pPr marL="3309762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3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172" b="1"/>
            </a:lvl1pPr>
            <a:lvl2pPr marL="413720" indent="0">
              <a:buNone/>
              <a:defRPr sz="1810" b="1"/>
            </a:lvl2pPr>
            <a:lvl3pPr marL="827441" indent="0">
              <a:buNone/>
              <a:defRPr sz="1629" b="1"/>
            </a:lvl3pPr>
            <a:lvl4pPr marL="1241161" indent="0">
              <a:buNone/>
              <a:defRPr sz="1448" b="1"/>
            </a:lvl4pPr>
            <a:lvl5pPr marL="1654881" indent="0">
              <a:buNone/>
              <a:defRPr sz="1448" b="1"/>
            </a:lvl5pPr>
            <a:lvl6pPr marL="2068601" indent="0">
              <a:buNone/>
              <a:defRPr sz="1448" b="1"/>
            </a:lvl6pPr>
            <a:lvl7pPr marL="2482322" indent="0">
              <a:buNone/>
              <a:defRPr sz="1448" b="1"/>
            </a:lvl7pPr>
            <a:lvl8pPr marL="2896042" indent="0">
              <a:buNone/>
              <a:defRPr sz="1448" b="1"/>
            </a:lvl8pPr>
            <a:lvl9pPr marL="3309762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72" b="1"/>
            </a:lvl1pPr>
            <a:lvl2pPr marL="413720" indent="0">
              <a:buNone/>
              <a:defRPr sz="1810" b="1"/>
            </a:lvl2pPr>
            <a:lvl3pPr marL="827441" indent="0">
              <a:buNone/>
              <a:defRPr sz="1629" b="1"/>
            </a:lvl3pPr>
            <a:lvl4pPr marL="1241161" indent="0">
              <a:buNone/>
              <a:defRPr sz="1448" b="1"/>
            </a:lvl4pPr>
            <a:lvl5pPr marL="1654881" indent="0">
              <a:buNone/>
              <a:defRPr sz="1448" b="1"/>
            </a:lvl5pPr>
            <a:lvl6pPr marL="2068601" indent="0">
              <a:buNone/>
              <a:defRPr sz="1448" b="1"/>
            </a:lvl6pPr>
            <a:lvl7pPr marL="2482322" indent="0">
              <a:buNone/>
              <a:defRPr sz="1448" b="1"/>
            </a:lvl7pPr>
            <a:lvl8pPr marL="2896042" indent="0">
              <a:buNone/>
              <a:defRPr sz="1448" b="1"/>
            </a:lvl8pPr>
            <a:lvl9pPr marL="3309762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96"/>
            </a:lvl1pPr>
            <a:lvl2pPr>
              <a:defRPr sz="2534"/>
            </a:lvl2pPr>
            <a:lvl3pPr>
              <a:defRPr sz="2172"/>
            </a:lvl3pPr>
            <a:lvl4pPr>
              <a:defRPr sz="1810"/>
            </a:lvl4pPr>
            <a:lvl5pPr>
              <a:defRPr sz="1810"/>
            </a:lvl5pPr>
            <a:lvl6pPr>
              <a:defRPr sz="1810"/>
            </a:lvl6pPr>
            <a:lvl7pPr>
              <a:defRPr sz="1810"/>
            </a:lvl7pPr>
            <a:lvl8pPr>
              <a:defRPr sz="1810"/>
            </a:lvl8pPr>
            <a:lvl9pPr>
              <a:defRPr sz="18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48"/>
            </a:lvl1pPr>
            <a:lvl2pPr marL="413720" indent="0">
              <a:buNone/>
              <a:defRPr sz="1267"/>
            </a:lvl2pPr>
            <a:lvl3pPr marL="827441" indent="0">
              <a:buNone/>
              <a:defRPr sz="1086"/>
            </a:lvl3pPr>
            <a:lvl4pPr marL="1241161" indent="0">
              <a:buNone/>
              <a:defRPr sz="905"/>
            </a:lvl4pPr>
            <a:lvl5pPr marL="1654881" indent="0">
              <a:buNone/>
              <a:defRPr sz="905"/>
            </a:lvl5pPr>
            <a:lvl6pPr marL="2068601" indent="0">
              <a:buNone/>
              <a:defRPr sz="905"/>
            </a:lvl6pPr>
            <a:lvl7pPr marL="2482322" indent="0">
              <a:buNone/>
              <a:defRPr sz="905"/>
            </a:lvl7pPr>
            <a:lvl8pPr marL="2896042" indent="0">
              <a:buNone/>
              <a:defRPr sz="905"/>
            </a:lvl8pPr>
            <a:lvl9pPr marL="3309762" indent="0">
              <a:buNone/>
              <a:defRPr sz="9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96"/>
            </a:lvl1pPr>
            <a:lvl2pPr marL="413720" indent="0">
              <a:buNone/>
              <a:defRPr sz="2534"/>
            </a:lvl2pPr>
            <a:lvl3pPr marL="827441" indent="0">
              <a:buNone/>
              <a:defRPr sz="2172"/>
            </a:lvl3pPr>
            <a:lvl4pPr marL="1241161" indent="0">
              <a:buNone/>
              <a:defRPr sz="1810"/>
            </a:lvl4pPr>
            <a:lvl5pPr marL="1654881" indent="0">
              <a:buNone/>
              <a:defRPr sz="1810"/>
            </a:lvl5pPr>
            <a:lvl6pPr marL="2068601" indent="0">
              <a:buNone/>
              <a:defRPr sz="1810"/>
            </a:lvl6pPr>
            <a:lvl7pPr marL="2482322" indent="0">
              <a:buNone/>
              <a:defRPr sz="1810"/>
            </a:lvl7pPr>
            <a:lvl8pPr marL="2896042" indent="0">
              <a:buNone/>
              <a:defRPr sz="1810"/>
            </a:lvl8pPr>
            <a:lvl9pPr marL="3309762" indent="0">
              <a:buNone/>
              <a:defRPr sz="181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48"/>
            </a:lvl1pPr>
            <a:lvl2pPr marL="413720" indent="0">
              <a:buNone/>
              <a:defRPr sz="1267"/>
            </a:lvl2pPr>
            <a:lvl3pPr marL="827441" indent="0">
              <a:buNone/>
              <a:defRPr sz="1086"/>
            </a:lvl3pPr>
            <a:lvl4pPr marL="1241161" indent="0">
              <a:buNone/>
              <a:defRPr sz="905"/>
            </a:lvl4pPr>
            <a:lvl5pPr marL="1654881" indent="0">
              <a:buNone/>
              <a:defRPr sz="905"/>
            </a:lvl5pPr>
            <a:lvl6pPr marL="2068601" indent="0">
              <a:buNone/>
              <a:defRPr sz="905"/>
            </a:lvl6pPr>
            <a:lvl7pPr marL="2482322" indent="0">
              <a:buNone/>
              <a:defRPr sz="905"/>
            </a:lvl7pPr>
            <a:lvl8pPr marL="2896042" indent="0">
              <a:buNone/>
              <a:defRPr sz="905"/>
            </a:lvl8pPr>
            <a:lvl9pPr marL="3309762" indent="0">
              <a:buNone/>
              <a:defRPr sz="9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5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5FBF-9F25-4FDB-89EF-03AB53618AA8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7A74-07A0-4946-9C02-C28E1F174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7441" rtl="1" eaLnBrk="1" latinLnBrk="0" hangingPunct="1">
        <a:lnSpc>
          <a:spcPct val="90000"/>
        </a:lnSpc>
        <a:spcBef>
          <a:spcPct val="0"/>
        </a:spcBef>
        <a:buNone/>
        <a:defRPr sz="39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860" indent="-206860" algn="r" defTabSz="827441" rtl="1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1pPr>
      <a:lvl2pPr marL="620580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34301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448021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861741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275462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689182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3102902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516622" indent="-206860" algn="r" defTabSz="827441" rtl="1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1pPr>
      <a:lvl2pPr marL="413720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2pPr>
      <a:lvl3pPr marL="827441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241161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654881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068601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482322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2896042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309762" algn="r" defTabSz="827441" rtl="1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169" y="2663651"/>
            <a:ext cx="9515583" cy="1199504"/>
          </a:xfrm>
        </p:spPr>
        <p:txBody>
          <a:bodyPr/>
          <a:lstStyle/>
          <a:p>
            <a:pPr algn="ctr"/>
            <a:r>
              <a:rPr lang="fa-IR" b="1">
                <a:solidFill>
                  <a:srgbClr val="FFFF00"/>
                </a:solidFill>
                <a:cs typeface="B Zar" panose="00000400000000000000" pitchFamily="2" charset="-78"/>
              </a:rPr>
              <a:t>«و </a:t>
            </a:r>
            <a:r>
              <a:rPr lang="fa-IR" b="1" dirty="0">
                <a:solidFill>
                  <a:srgbClr val="FFFF00"/>
                </a:solidFill>
                <a:cs typeface="B Zar" panose="00000400000000000000" pitchFamily="2" charset="-78"/>
              </a:rPr>
              <a:t>آخِرُ </a:t>
            </a:r>
            <a:r>
              <a:rPr lang="fa-IR" b="1">
                <a:solidFill>
                  <a:srgbClr val="FFFF00"/>
                </a:solidFill>
                <a:cs typeface="B Zar" panose="00000400000000000000" pitchFamily="2" charset="-78"/>
              </a:rPr>
              <a:t>دَعواهُم أنِ </a:t>
            </a:r>
            <a:r>
              <a:rPr lang="fa-IR" b="1" dirty="0">
                <a:solidFill>
                  <a:srgbClr val="FFFF00"/>
                </a:solidFill>
                <a:cs typeface="B Zar" panose="00000400000000000000" pitchFamily="2" charset="-78"/>
              </a:rPr>
              <a:t>الحمدُ لله </a:t>
            </a:r>
            <a:r>
              <a:rPr lang="fa-IR" b="1">
                <a:solidFill>
                  <a:srgbClr val="FFFF00"/>
                </a:solidFill>
                <a:cs typeface="B Zar" panose="00000400000000000000" pitchFamily="2" charset="-78"/>
              </a:rPr>
              <a:t>ربّ العالَمین»</a:t>
            </a:r>
            <a:endParaRPr lang="fa-IR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91F10-9449-2227-0C9A-989E31FF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D644BB-3209-64A0-CCFB-5A97F9FDA4CC}"/>
              </a:ext>
            </a:extLst>
          </p:cNvPr>
          <p:cNvSpPr/>
          <p:nvPr/>
        </p:nvSpPr>
        <p:spPr>
          <a:xfrm>
            <a:off x="1131195" y="1154601"/>
            <a:ext cx="9929610" cy="1306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rgbClr val="090311"/>
                </a:solidFill>
                <a:cs typeface="B Titr" panose="00000700000000000000" pitchFamily="2" charset="-78"/>
              </a:rPr>
              <a:t>شهید جمهور به مثابه رییس جمهور تراز انقلاب اسلامی</a:t>
            </a:r>
            <a:endParaRPr lang="en-US" sz="4000" dirty="0">
              <a:solidFill>
                <a:srgbClr val="09031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E162C-71E1-A8BC-18C7-5146696C76C9}"/>
              </a:ext>
            </a:extLst>
          </p:cNvPr>
          <p:cNvSpPr txBox="1"/>
          <p:nvPr/>
        </p:nvSpPr>
        <p:spPr>
          <a:xfrm>
            <a:off x="3048000" y="2690336"/>
            <a:ext cx="6096000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از منظر رهبر معظّم انقلاب</a:t>
            </a:r>
          </a:p>
          <a:p>
            <a:pPr algn="ctr">
              <a:lnSpc>
                <a:spcPct val="200000"/>
              </a:lnSpc>
            </a:pPr>
            <a:r>
              <a:rPr lang="fa-IR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حضرت آیت‌الله العظمی خامنه‌ای</a:t>
            </a:r>
          </a:p>
          <a:p>
            <a:pPr algn="ctr">
              <a:lnSpc>
                <a:spcPct val="200000"/>
              </a:lnSpc>
            </a:pPr>
            <a:r>
              <a:rPr lang="fa-IR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(مدّظلّه‌العالی)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8E9E23-CCAC-FFD9-D09D-0637C9610B77}"/>
              </a:ext>
            </a:extLst>
          </p:cNvPr>
          <p:cNvSpPr/>
          <p:nvPr/>
        </p:nvSpPr>
        <p:spPr>
          <a:xfrm>
            <a:off x="5288643" y="197145"/>
            <a:ext cx="1233714" cy="7402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090311"/>
                </a:solidFill>
                <a:cs typeface="B Titr" panose="00000700000000000000" pitchFamily="2" charset="-78"/>
              </a:rPr>
              <a:t>مقدمه</a:t>
            </a:r>
            <a:endParaRPr lang="en-US" sz="2800" dirty="0">
              <a:solidFill>
                <a:srgbClr val="09031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F10455-F86D-CAA8-458E-48B4C5D442F7}"/>
              </a:ext>
            </a:extLst>
          </p:cNvPr>
          <p:cNvSpPr/>
          <p:nvPr/>
        </p:nvSpPr>
        <p:spPr>
          <a:xfrm>
            <a:off x="8860973" y="1453064"/>
            <a:ext cx="2162628" cy="754744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090311"/>
                </a:solidFill>
                <a:cs typeface="B Titr" panose="00000700000000000000" pitchFamily="2" charset="-78"/>
              </a:rPr>
              <a:t>وظیفۀ ولیّ جامعه</a:t>
            </a:r>
            <a:endParaRPr lang="en-US" sz="2400" dirty="0">
              <a:solidFill>
                <a:srgbClr val="09031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DC9A93-3A63-61CF-85C9-5D85EF6C82BC}"/>
              </a:ext>
            </a:extLst>
          </p:cNvPr>
          <p:cNvSpPr/>
          <p:nvPr/>
        </p:nvSpPr>
        <p:spPr>
          <a:xfrm>
            <a:off x="3664857" y="1298851"/>
            <a:ext cx="4063553" cy="1063171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هدایت حرکت کلان جامعه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در جهتِ آرمان‌های توحیدی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3D9A9508-09BD-947A-B903-5B82F0507881}"/>
              </a:ext>
            </a:extLst>
          </p:cNvPr>
          <p:cNvSpPr/>
          <p:nvPr/>
        </p:nvSpPr>
        <p:spPr>
          <a:xfrm>
            <a:off x="1255485" y="1676222"/>
            <a:ext cx="1872341" cy="1063171"/>
          </a:xfrm>
          <a:prstGeom prst="downArrowCallout">
            <a:avLst>
              <a:gd name="adj1" fmla="val 19208"/>
              <a:gd name="adj2" fmla="val 20656"/>
              <a:gd name="adj3" fmla="val 20035"/>
              <a:gd name="adj4" fmla="val 71183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مهم‌ترین راهبرد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در این مسیر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6392F5-EA43-EF16-6B39-E5CAE4B8CE13}"/>
              </a:ext>
            </a:extLst>
          </p:cNvPr>
          <p:cNvSpPr/>
          <p:nvPr/>
        </p:nvSpPr>
        <p:spPr>
          <a:xfrm>
            <a:off x="4051300" y="1830436"/>
            <a:ext cx="2287588" cy="46355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ED8205-509D-CAB5-73B0-502EBBF49528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 flipV="1">
            <a:off x="3127826" y="2054621"/>
            <a:ext cx="923474" cy="75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305CFF-5358-F9B1-158B-C1FC3F08A0C0}"/>
              </a:ext>
            </a:extLst>
          </p:cNvPr>
          <p:cNvSpPr/>
          <p:nvPr/>
        </p:nvSpPr>
        <p:spPr>
          <a:xfrm>
            <a:off x="892625" y="2757473"/>
            <a:ext cx="2598060" cy="737690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090311"/>
                </a:solidFill>
                <a:cs typeface="B Titr" panose="00000700000000000000" pitchFamily="2" charset="-78"/>
              </a:rPr>
              <a:t>مردم‌سالاریِ دینی</a:t>
            </a:r>
            <a:endParaRPr lang="en-US" sz="2400" dirty="0">
              <a:solidFill>
                <a:srgbClr val="090311"/>
              </a:solidFill>
              <a:cs typeface="B Titr" panose="00000700000000000000" pitchFamily="2" charset="-78"/>
            </a:endParaRP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F469EB55-B937-B66A-05EF-D3BF426B96A0}"/>
              </a:ext>
            </a:extLst>
          </p:cNvPr>
          <p:cNvSpPr/>
          <p:nvPr/>
        </p:nvSpPr>
        <p:spPr>
          <a:xfrm>
            <a:off x="8064962" y="1696178"/>
            <a:ext cx="459459" cy="26851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7FFE4402-59FA-73A6-E4FA-1B2DDF51AE07}"/>
              </a:ext>
            </a:extLst>
          </p:cNvPr>
          <p:cNvSpPr/>
          <p:nvPr/>
        </p:nvSpPr>
        <p:spPr>
          <a:xfrm rot="5400000">
            <a:off x="1944002" y="3614160"/>
            <a:ext cx="495303" cy="657225"/>
          </a:xfrm>
          <a:prstGeom prst="homePlate">
            <a:avLst>
              <a:gd name="adj" fmla="val 3950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1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نتیجه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9B42A3E-E5C1-36F5-A24C-2CF83A69F6B3}"/>
              </a:ext>
            </a:extLst>
          </p:cNvPr>
          <p:cNvSpPr/>
          <p:nvPr/>
        </p:nvSpPr>
        <p:spPr>
          <a:xfrm>
            <a:off x="612316" y="4323435"/>
            <a:ext cx="3158676" cy="1055579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تعهّد و التزامِ بی‌قیدوشرط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به مردم‌سالاریِ دینی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F94440-7382-6FD4-EC90-B3299973A48D}"/>
              </a:ext>
            </a:extLst>
          </p:cNvPr>
          <p:cNvSpPr/>
          <p:nvPr/>
        </p:nvSpPr>
        <p:spPr>
          <a:xfrm>
            <a:off x="4356682" y="4160450"/>
            <a:ext cx="4830860" cy="554908"/>
          </a:xfrm>
          <a:prstGeom prst="round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0FFFF"/>
                </a:solidFill>
                <a:cs typeface="B Zar" panose="00000400000000000000" pitchFamily="2" charset="-78"/>
              </a:rPr>
              <a:t>راه‌بریِ جامعه بر اساس انتخاب‌های خود مردم</a:t>
            </a:r>
            <a:endParaRPr lang="en-US" sz="2200" b="1" dirty="0">
              <a:solidFill>
                <a:srgbClr val="00FFFF"/>
              </a:solidFill>
              <a:cs typeface="B Zar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BAB231-F1B7-CCF8-B7D0-0B7BA1DB9563}"/>
              </a:ext>
            </a:extLst>
          </p:cNvPr>
          <p:cNvSpPr/>
          <p:nvPr/>
        </p:nvSpPr>
        <p:spPr>
          <a:xfrm>
            <a:off x="4356682" y="4992812"/>
            <a:ext cx="4830860" cy="554908"/>
          </a:xfrm>
          <a:prstGeom prst="round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0FFFF"/>
                </a:solidFill>
                <a:cs typeface="B Zar" panose="00000400000000000000" pitchFamily="2" charset="-78"/>
              </a:rPr>
              <a:t>هدایتِ مردم به تصمیم‌ها و انتخاب‌های درست</a:t>
            </a:r>
            <a:endParaRPr lang="en-US" sz="2200" b="1" dirty="0">
              <a:solidFill>
                <a:srgbClr val="00FFFF"/>
              </a:solidFill>
              <a:cs typeface="B Zar" panose="00000400000000000000" pitchFamily="2" charset="-78"/>
            </a:endParaRPr>
          </a:p>
        </p:txBody>
      </p:sp>
      <p:sp>
        <p:nvSpPr>
          <p:cNvPr id="33" name="Callout: Left Arrow 32">
            <a:extLst>
              <a:ext uri="{FF2B5EF4-FFF2-40B4-BE49-F238E27FC236}">
                <a16:creationId xmlns:a16="http://schemas.microsoft.com/office/drawing/2014/main" id="{19DB9AA1-46A9-8CC9-7115-7268D5CD932F}"/>
              </a:ext>
            </a:extLst>
          </p:cNvPr>
          <p:cNvSpPr/>
          <p:nvPr/>
        </p:nvSpPr>
        <p:spPr>
          <a:xfrm>
            <a:off x="8251327" y="6015505"/>
            <a:ext cx="936215" cy="5549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5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rtl="1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لازمه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08F3C2-ADA7-B4F6-AF7A-F1055FB4FC4E}"/>
              </a:ext>
            </a:extLst>
          </p:cNvPr>
          <p:cNvSpPr/>
          <p:nvPr/>
        </p:nvSpPr>
        <p:spPr>
          <a:xfrm>
            <a:off x="3636190" y="5974026"/>
            <a:ext cx="4571957" cy="63938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تبیینِ معیارهای انتخاب أصلح برای مردم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30FC6F27-22EB-D455-0356-4CCD15D1C653}"/>
              </a:ext>
            </a:extLst>
          </p:cNvPr>
          <p:cNvCxnSpPr>
            <a:cxnSpLocks/>
            <a:stCxn id="31" idx="3"/>
            <a:endCxn id="33" idx="3"/>
          </p:cNvCxnSpPr>
          <p:nvPr/>
        </p:nvCxnSpPr>
        <p:spPr>
          <a:xfrm>
            <a:off x="9187542" y="5270266"/>
            <a:ext cx="12700" cy="1022693"/>
          </a:xfrm>
          <a:prstGeom prst="curvedConnector3">
            <a:avLst>
              <a:gd name="adj1" fmla="val 2380646"/>
            </a:avLst>
          </a:prstGeom>
          <a:ln w="38100">
            <a:solidFill>
              <a:srgbClr val="00FF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12AB760D-6958-68BE-176C-762BAD1E85C6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3770992" y="4437904"/>
            <a:ext cx="585690" cy="413321"/>
          </a:xfrm>
          <a:prstGeom prst="curvedConnector3">
            <a:avLst>
              <a:gd name="adj1" fmla="val 50000"/>
            </a:avLst>
          </a:prstGeom>
          <a:ln w="38100">
            <a:solidFill>
              <a:srgbClr val="00FF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6DD6FFEB-AA86-4B51-3E23-BFE5598FADB3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3770992" y="4851225"/>
            <a:ext cx="585690" cy="419041"/>
          </a:xfrm>
          <a:prstGeom prst="curvedConnector3">
            <a:avLst>
              <a:gd name="adj1" fmla="val 50000"/>
            </a:avLst>
          </a:prstGeom>
          <a:ln w="38100">
            <a:solidFill>
              <a:srgbClr val="00FF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7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6C2EB-F91A-F893-981F-54D57A4E8F7F}"/>
              </a:ext>
            </a:extLst>
          </p:cNvPr>
          <p:cNvSpPr/>
          <p:nvPr/>
        </p:nvSpPr>
        <p:spPr>
          <a:xfrm>
            <a:off x="3810021" y="385090"/>
            <a:ext cx="4571957" cy="63938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تبیینِ معیارهای انتخاب أصلح برای مردم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FBA39D-2779-5515-7B13-1CE942AC7D5B}"/>
              </a:ext>
            </a:extLst>
          </p:cNvPr>
          <p:cNvSpPr/>
          <p:nvPr/>
        </p:nvSpPr>
        <p:spPr>
          <a:xfrm>
            <a:off x="3550672" y="1712445"/>
            <a:ext cx="5090654" cy="639384"/>
          </a:xfrm>
          <a:prstGeom prst="roundRect">
            <a:avLst/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اولویّت‌سنجیِ معیارها بر اساس مقتضیات زمانه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A01C22-2225-25B7-F2F7-7DE7D84329C3}"/>
              </a:ext>
            </a:extLst>
          </p:cNvPr>
          <p:cNvSpPr/>
          <p:nvPr/>
        </p:nvSpPr>
        <p:spPr>
          <a:xfrm>
            <a:off x="3810021" y="2529208"/>
            <a:ext cx="4571958" cy="1517254"/>
          </a:xfrm>
          <a:prstGeom prst="roundRect">
            <a:avLst>
              <a:gd name="adj" fmla="val 7760"/>
            </a:avLst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رهبر انقلاب در هر انتخابات، بر اساس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نیازهای فوری و میان‌مدّت </a:t>
            </a:r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انقلاب و ایران،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معیارهای </a:t>
            </a:r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مهم‌تر</a:t>
            </a:r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 را به مردم معرّفی می‌کنند.</a:t>
            </a:r>
            <a:endParaRPr lang="en-US" sz="2000" b="1" dirty="0">
              <a:solidFill>
                <a:srgbClr val="00FFFF"/>
              </a:solidFill>
              <a:cs typeface="B Zar" panose="00000400000000000000" pitchFamily="2" charset="-78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B65FB3-2897-F7AC-C586-49819E7C6975}"/>
              </a:ext>
            </a:extLst>
          </p:cNvPr>
          <p:cNvSpPr/>
          <p:nvPr/>
        </p:nvSpPr>
        <p:spPr>
          <a:xfrm>
            <a:off x="5984080" y="1201852"/>
            <a:ext cx="223840" cy="333214"/>
          </a:xfrm>
          <a:prstGeom prst="downArrow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b="1">
              <a:solidFill>
                <a:srgbClr val="00FFFF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9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6C2EB-F91A-F893-981F-54D57A4E8F7F}"/>
              </a:ext>
            </a:extLst>
          </p:cNvPr>
          <p:cNvSpPr/>
          <p:nvPr/>
        </p:nvSpPr>
        <p:spPr>
          <a:xfrm>
            <a:off x="3810021" y="385090"/>
            <a:ext cx="4571957" cy="63938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تبیینِ معیارهای انتخاب أصلح برای مردم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FBA39D-2779-5515-7B13-1CE942AC7D5B}"/>
              </a:ext>
            </a:extLst>
          </p:cNvPr>
          <p:cNvSpPr/>
          <p:nvPr/>
        </p:nvSpPr>
        <p:spPr>
          <a:xfrm>
            <a:off x="3550672" y="1712445"/>
            <a:ext cx="5090654" cy="639384"/>
          </a:xfrm>
          <a:prstGeom prst="roundRect">
            <a:avLst/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اولویّت‌سنجیِ معیارها بر اساس مقتضیات زمانه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B65FB3-2897-F7AC-C586-49819E7C6975}"/>
              </a:ext>
            </a:extLst>
          </p:cNvPr>
          <p:cNvSpPr/>
          <p:nvPr/>
        </p:nvSpPr>
        <p:spPr>
          <a:xfrm>
            <a:off x="5984080" y="1201852"/>
            <a:ext cx="223840" cy="333214"/>
          </a:xfrm>
          <a:prstGeom prst="downArrow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b="1">
              <a:solidFill>
                <a:srgbClr val="00FFFF"/>
              </a:solidFill>
              <a:cs typeface="B Zar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D66F3-35AE-3930-FBD2-BC632C0C5FA7}"/>
              </a:ext>
            </a:extLst>
          </p:cNvPr>
          <p:cNvSpPr/>
          <p:nvPr/>
        </p:nvSpPr>
        <p:spPr>
          <a:xfrm>
            <a:off x="9185608" y="3464793"/>
            <a:ext cx="2255040" cy="1807057"/>
          </a:xfrm>
          <a:prstGeom prst="roundRect">
            <a:avLst>
              <a:gd name="adj" fmla="val 6225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در این برهۀ زمانی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معظّمٌ‌له به دو صورت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معیارهای مهم‌تر را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بیان کرده و می‌کنند: 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E8C8461-5EB7-046E-1984-BA23FB06C5B2}"/>
              </a:ext>
            </a:extLst>
          </p:cNvPr>
          <p:cNvCxnSpPr>
            <a:stCxn id="5" idx="3"/>
            <a:endCxn id="8" idx="0"/>
          </p:cNvCxnSpPr>
          <p:nvPr/>
        </p:nvCxnSpPr>
        <p:spPr>
          <a:xfrm>
            <a:off x="8641326" y="2032137"/>
            <a:ext cx="1671802" cy="1432656"/>
          </a:xfrm>
          <a:prstGeom prst="curved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E6F503-06A7-7592-E866-6E4292FA1BE4}"/>
              </a:ext>
            </a:extLst>
          </p:cNvPr>
          <p:cNvSpPr/>
          <p:nvPr/>
        </p:nvSpPr>
        <p:spPr>
          <a:xfrm>
            <a:off x="6452713" y="3472399"/>
            <a:ext cx="2138195" cy="639384"/>
          </a:xfrm>
          <a:prstGeom prst="roundRect">
            <a:avLst>
              <a:gd name="adj" fmla="val 776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معیارهای صریح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28280B-E6C3-68A5-B054-4DA40790E7F4}"/>
              </a:ext>
            </a:extLst>
          </p:cNvPr>
          <p:cNvSpPr/>
          <p:nvPr/>
        </p:nvSpPr>
        <p:spPr>
          <a:xfrm>
            <a:off x="6452713" y="4632465"/>
            <a:ext cx="2138195" cy="871236"/>
          </a:xfrm>
          <a:prstGeom prst="roundRect">
            <a:avLst>
              <a:gd name="adj" fmla="val 776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ویژگیهای برجستۀ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شهید رئیسی (ره)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FD26CF-0E0C-A4DE-4B54-65BCA2C3B53C}"/>
              </a:ext>
            </a:extLst>
          </p:cNvPr>
          <p:cNvSpPr/>
          <p:nvPr/>
        </p:nvSpPr>
        <p:spPr>
          <a:xfrm>
            <a:off x="3550672" y="3023420"/>
            <a:ext cx="2307341" cy="639384"/>
          </a:xfrm>
          <a:prstGeom prst="roundRect">
            <a:avLst>
              <a:gd name="adj" fmla="val 776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در انتخابات سال 1400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B547F-961B-76E1-6637-455E5F16FC99}"/>
              </a:ext>
            </a:extLst>
          </p:cNvPr>
          <p:cNvSpPr/>
          <p:nvPr/>
        </p:nvSpPr>
        <p:spPr>
          <a:xfrm>
            <a:off x="3550672" y="3922341"/>
            <a:ext cx="2307341" cy="639384"/>
          </a:xfrm>
          <a:prstGeom prst="roundRect">
            <a:avLst>
              <a:gd name="adj" fmla="val 776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در انتخابات امسال</a:t>
            </a:r>
            <a:endParaRPr lang="en-US" sz="2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02F0B89-234A-853F-3F27-2A57511E00EF}"/>
              </a:ext>
            </a:extLst>
          </p:cNvPr>
          <p:cNvCxnSpPr>
            <a:cxnSpLocks/>
            <a:stCxn id="14" idx="1"/>
            <a:endCxn id="3" idx="3"/>
          </p:cNvCxnSpPr>
          <p:nvPr/>
        </p:nvCxnSpPr>
        <p:spPr>
          <a:xfrm rot="10800000">
            <a:off x="5858013" y="3343113"/>
            <a:ext cx="594700" cy="44897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49C6A97-5F75-B437-159C-60253E02075F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rot="10800000" flipV="1">
            <a:off x="5858013" y="3792091"/>
            <a:ext cx="594700" cy="449942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80D587F-51BE-24FF-2166-531CC03397CF}"/>
              </a:ext>
            </a:extLst>
          </p:cNvPr>
          <p:cNvCxnSpPr>
            <a:cxnSpLocks/>
            <a:stCxn id="8" idx="1"/>
            <a:endCxn id="14" idx="3"/>
          </p:cNvCxnSpPr>
          <p:nvPr/>
        </p:nvCxnSpPr>
        <p:spPr>
          <a:xfrm rot="10800000">
            <a:off x="8590908" y="3792092"/>
            <a:ext cx="594700" cy="57623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0CD5D83-C981-6C4E-681D-23137E4D7F0A}"/>
              </a:ext>
            </a:extLst>
          </p:cNvPr>
          <p:cNvCxnSpPr>
            <a:cxnSpLocks/>
            <a:stCxn id="8" idx="1"/>
            <a:endCxn id="2" idx="3"/>
          </p:cNvCxnSpPr>
          <p:nvPr/>
        </p:nvCxnSpPr>
        <p:spPr>
          <a:xfrm rot="10800000" flipV="1">
            <a:off x="8590908" y="4368321"/>
            <a:ext cx="594700" cy="69976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6C2EB-F91A-F893-981F-54D57A4E8F7F}"/>
              </a:ext>
            </a:extLst>
          </p:cNvPr>
          <p:cNvSpPr/>
          <p:nvPr/>
        </p:nvSpPr>
        <p:spPr>
          <a:xfrm>
            <a:off x="5120159" y="214668"/>
            <a:ext cx="1951681" cy="67679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معیارهای أصلح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BDAF-AE89-CCCA-74A0-5990E506B08A}"/>
              </a:ext>
            </a:extLst>
          </p:cNvPr>
          <p:cNvSpPr/>
          <p:nvPr/>
        </p:nvSpPr>
        <p:spPr>
          <a:xfrm>
            <a:off x="4158895" y="975025"/>
            <a:ext cx="3874210" cy="539162"/>
          </a:xfrm>
          <a:prstGeom prst="roundRect">
            <a:avLst>
              <a:gd name="adj" fmla="val 776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معیارهایی که به آنها </a:t>
            </a:r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تصریح</a:t>
            </a:r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 شده است</a:t>
            </a:r>
            <a:endParaRPr lang="en-US" sz="2000" b="1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290160-0509-4BCB-B057-88D5568B987F}"/>
              </a:ext>
            </a:extLst>
          </p:cNvPr>
          <p:cNvSpPr/>
          <p:nvPr/>
        </p:nvSpPr>
        <p:spPr>
          <a:xfrm>
            <a:off x="6589243" y="1832101"/>
            <a:ext cx="163882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فعّال و پُرکار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30D8A1-E599-33AE-470D-45ECBB70DAC9}"/>
              </a:ext>
            </a:extLst>
          </p:cNvPr>
          <p:cNvSpPr/>
          <p:nvPr/>
        </p:nvSpPr>
        <p:spPr>
          <a:xfrm>
            <a:off x="3262052" y="1832101"/>
            <a:ext cx="320838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عملکرد جهادی و انقلابی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5A0C-4751-54EA-0137-5C145365B6F0}"/>
              </a:ext>
            </a:extLst>
          </p:cNvPr>
          <p:cNvSpPr/>
          <p:nvPr/>
        </p:nvSpPr>
        <p:spPr>
          <a:xfrm>
            <a:off x="8346873" y="1832101"/>
            <a:ext cx="2278926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مبانی انقلاب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915EEE-3DAB-7A8D-6274-6B4C4B356E7C}"/>
              </a:ext>
            </a:extLst>
          </p:cNvPr>
          <p:cNvSpPr/>
          <p:nvPr/>
        </p:nvSpPr>
        <p:spPr>
          <a:xfrm>
            <a:off x="143947" y="1832101"/>
            <a:ext cx="2999303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توانمندی مدیریّتی بالا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8305E8-7F8F-8BDC-EE19-11B2D5C82247}"/>
              </a:ext>
            </a:extLst>
          </p:cNvPr>
          <p:cNvSpPr/>
          <p:nvPr/>
        </p:nvSpPr>
        <p:spPr>
          <a:xfrm>
            <a:off x="10744602" y="1832101"/>
            <a:ext cx="1113804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با ایمان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948E39-C28F-1F29-9427-874A4C8998F1}"/>
              </a:ext>
            </a:extLst>
          </p:cNvPr>
          <p:cNvSpPr/>
          <p:nvPr/>
        </p:nvSpPr>
        <p:spPr>
          <a:xfrm>
            <a:off x="8781838" y="2706525"/>
            <a:ext cx="307656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مردمی (خود را از مردم بداند)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F6CEB6-E56D-D098-3EE0-61A387D40583}"/>
              </a:ext>
            </a:extLst>
          </p:cNvPr>
          <p:cNvSpPr/>
          <p:nvPr/>
        </p:nvSpPr>
        <p:spPr>
          <a:xfrm>
            <a:off x="6969141" y="2706525"/>
            <a:ext cx="163882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لبریز از امید 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974350-8DA6-78B5-4669-7D9B903610BB}"/>
              </a:ext>
            </a:extLst>
          </p:cNvPr>
          <p:cNvSpPr/>
          <p:nvPr/>
        </p:nvSpPr>
        <p:spPr>
          <a:xfrm>
            <a:off x="3586883" y="2706525"/>
            <a:ext cx="320838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توانمندی‌های داخلی 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56E40A-52C9-22F6-E817-644D24AD6BEB}"/>
              </a:ext>
            </a:extLst>
          </p:cNvPr>
          <p:cNvSpPr/>
          <p:nvPr/>
        </p:nvSpPr>
        <p:spPr>
          <a:xfrm>
            <a:off x="7008657" y="3580949"/>
            <a:ext cx="3974991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مردم (ضرورتِ حرکت عمومی)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852557-0E2B-3FE4-E14D-67911630624B}"/>
              </a:ext>
            </a:extLst>
          </p:cNvPr>
          <p:cNvSpPr/>
          <p:nvPr/>
        </p:nvSpPr>
        <p:spPr>
          <a:xfrm>
            <a:off x="823404" y="3580949"/>
            <a:ext cx="6098457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سابقۀ عملکرد انقلابی (مبتنی بر ارزشهای انقلاب اسلامی)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31279B-1072-1F8E-AE31-3DE8EF9404E0}"/>
              </a:ext>
            </a:extLst>
          </p:cNvPr>
          <p:cNvSpPr/>
          <p:nvPr/>
        </p:nvSpPr>
        <p:spPr>
          <a:xfrm>
            <a:off x="6589243" y="4416359"/>
            <a:ext cx="3800937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جوان‌ها و قدردان آنها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04EA63-B51F-DD94-B8D9-067F40B57AEF}"/>
              </a:ext>
            </a:extLst>
          </p:cNvPr>
          <p:cNvSpPr/>
          <p:nvPr/>
        </p:nvSpPr>
        <p:spPr>
          <a:xfrm>
            <a:off x="1651000" y="4405623"/>
            <a:ext cx="462950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حقیقتاً عدالت‌خواه (در عمل و در همۀ عرصه‌ها)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C8B43F-941F-6314-4911-0FE36D10617A}"/>
              </a:ext>
            </a:extLst>
          </p:cNvPr>
          <p:cNvSpPr/>
          <p:nvPr/>
        </p:nvSpPr>
        <p:spPr>
          <a:xfrm>
            <a:off x="635000" y="2706525"/>
            <a:ext cx="2778014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وعده‌هایش عملی باشد.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7B226725-DC86-A07E-2DC3-D318D668CD1C}"/>
              </a:ext>
            </a:extLst>
          </p:cNvPr>
          <p:cNvSpPr/>
          <p:nvPr/>
        </p:nvSpPr>
        <p:spPr>
          <a:xfrm>
            <a:off x="126589" y="3245686"/>
            <a:ext cx="6668683" cy="2858483"/>
          </a:xfrm>
          <a:prstGeom prst="verticalScroll">
            <a:avLst>
              <a:gd name="adj" fmla="val 811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«عقیده‌ی به جوانها داشته باشند. واقعاً عنصر جوان را قدر بدانند به جوانان معتقد باشند، جوانها را قبول داشته باشند، </a:t>
            </a: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جوانها را به عنوان پیش‌ران حرکت عمومی کشور بشناسند و به آنها اعتماد کنند. 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بنده از سابق با جوانها مرتبط بودم و سالها است که به اینها در مسائل گوناگون اعتماد میکنم؛ واقعاً هر جایی که جوانها وارد میشوند، گره‌های سخت را باز میکنند و مشکل‌گشایی میکنند.»</a:t>
            </a:r>
            <a:r>
              <a:rPr lang="fa-IR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(1400/01/01)</a:t>
            </a:r>
            <a:endParaRPr lang="en-US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B7024C28-C1C5-08A0-5738-CF2E4A4D0CD0}"/>
              </a:ext>
            </a:extLst>
          </p:cNvPr>
          <p:cNvSpPr/>
          <p:nvPr/>
        </p:nvSpPr>
        <p:spPr>
          <a:xfrm>
            <a:off x="265784" y="3315358"/>
            <a:ext cx="8516053" cy="2395083"/>
          </a:xfrm>
          <a:prstGeom prst="verticalScroll">
            <a:avLst>
              <a:gd name="adj" fmla="val 984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«وعده‌هایی را ندهند که مطمئن نیستند میتوانند آنها را انجام بدهند؛ این وعده‌ها به ضرر کشور است؛ زیرا اگر بفرض بعداً انتخاب شدید و آن وعده را عمل نکردید، مردم را نسبت به نظام و انتخابات دلسرد میکنید؛ بنابراین </a:t>
            </a: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دادنِ وعده‌هایی که نامزدها مطمئن نیستند که بتوانند این وعده‌ها را عمل کنند، جایز نیست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البتّه وعده‌هایی را که قطعاً روشن است، مسلّم است، واضح است و اهل فن تأیید میکنند که قابل تحقّق است بدهید» </a:t>
            </a:r>
            <a:r>
              <a:rPr lang="fa-IR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(1400/03/14)</a:t>
            </a:r>
            <a:endParaRPr lang="en-US" b="1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D9F5A6F-9288-95D4-2DB6-114F9FAA00C2}"/>
              </a:ext>
            </a:extLst>
          </p:cNvPr>
          <p:cNvSpPr/>
          <p:nvPr/>
        </p:nvSpPr>
        <p:spPr>
          <a:xfrm>
            <a:off x="3033805" y="2440935"/>
            <a:ext cx="3848402" cy="2342758"/>
          </a:xfrm>
          <a:prstGeom prst="verticalScroll">
            <a:avLst>
              <a:gd name="adj" fmla="val 984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</a:t>
            </a:r>
            <a:r>
              <a:rPr lang="fa-IR" sz="18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دارای عملکرد انقلابی و جهادی باشد؛ یعنی با </a:t>
            </a:r>
            <a:r>
              <a:rPr lang="fa-I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عملکرد اُتوکشیده نمیشود کار کرد</a:t>
            </a:r>
            <a:r>
              <a:rPr lang="fa-IR" sz="18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با این همه مسائل اساسی‌ای که در کشور وجود دارد، یک حرکت جهادی و انقلابی لازم است» </a:t>
            </a:r>
            <a:r>
              <a:rPr lang="fa-IR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(1400/01/01)</a:t>
            </a:r>
            <a:endParaRPr lang="en-US" b="1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9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6C2EB-F91A-F893-981F-54D57A4E8F7F}"/>
              </a:ext>
            </a:extLst>
          </p:cNvPr>
          <p:cNvSpPr/>
          <p:nvPr/>
        </p:nvSpPr>
        <p:spPr>
          <a:xfrm>
            <a:off x="5120159" y="214668"/>
            <a:ext cx="1951681" cy="67679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معیارهای أصلح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BDAF-AE89-CCCA-74A0-5990E506B08A}"/>
              </a:ext>
            </a:extLst>
          </p:cNvPr>
          <p:cNvSpPr/>
          <p:nvPr/>
        </p:nvSpPr>
        <p:spPr>
          <a:xfrm>
            <a:off x="4158895" y="975025"/>
            <a:ext cx="3874210" cy="539162"/>
          </a:xfrm>
          <a:prstGeom prst="roundRect">
            <a:avLst>
              <a:gd name="adj" fmla="val 776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معیارهایی که به آنها </a:t>
            </a:r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تصریح</a:t>
            </a:r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 شده است</a:t>
            </a:r>
            <a:endParaRPr lang="en-US" sz="2000" b="1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290160-0509-4BCB-B057-88D5568B987F}"/>
              </a:ext>
            </a:extLst>
          </p:cNvPr>
          <p:cNvSpPr/>
          <p:nvPr/>
        </p:nvSpPr>
        <p:spPr>
          <a:xfrm>
            <a:off x="6589243" y="1832101"/>
            <a:ext cx="163882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فعّال و پُرکار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30D8A1-E599-33AE-470D-45ECBB70DAC9}"/>
              </a:ext>
            </a:extLst>
          </p:cNvPr>
          <p:cNvSpPr/>
          <p:nvPr/>
        </p:nvSpPr>
        <p:spPr>
          <a:xfrm>
            <a:off x="3262052" y="1832101"/>
            <a:ext cx="320838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عملکرد جهادی و انقلابی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5A0C-4751-54EA-0137-5C145365B6F0}"/>
              </a:ext>
            </a:extLst>
          </p:cNvPr>
          <p:cNvSpPr/>
          <p:nvPr/>
        </p:nvSpPr>
        <p:spPr>
          <a:xfrm>
            <a:off x="8346873" y="1832101"/>
            <a:ext cx="2278926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مبانی انقلاب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915EEE-3DAB-7A8D-6274-6B4C4B356E7C}"/>
              </a:ext>
            </a:extLst>
          </p:cNvPr>
          <p:cNvSpPr/>
          <p:nvPr/>
        </p:nvSpPr>
        <p:spPr>
          <a:xfrm>
            <a:off x="143947" y="1832101"/>
            <a:ext cx="2999303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توانمندی مدیریّتی بالا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8305E8-7F8F-8BDC-EE19-11B2D5C82247}"/>
              </a:ext>
            </a:extLst>
          </p:cNvPr>
          <p:cNvSpPr/>
          <p:nvPr/>
        </p:nvSpPr>
        <p:spPr>
          <a:xfrm>
            <a:off x="10744602" y="1832101"/>
            <a:ext cx="1113804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با ایمان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948E39-C28F-1F29-9427-874A4C8998F1}"/>
              </a:ext>
            </a:extLst>
          </p:cNvPr>
          <p:cNvSpPr/>
          <p:nvPr/>
        </p:nvSpPr>
        <p:spPr>
          <a:xfrm>
            <a:off x="8781838" y="2706525"/>
            <a:ext cx="307656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مردمی (خود را از مردم بداند)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F6CEB6-E56D-D098-3EE0-61A387D40583}"/>
              </a:ext>
            </a:extLst>
          </p:cNvPr>
          <p:cNvSpPr/>
          <p:nvPr/>
        </p:nvSpPr>
        <p:spPr>
          <a:xfrm>
            <a:off x="6969141" y="2706525"/>
            <a:ext cx="163882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لبریز از امید 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974350-8DA6-78B5-4669-7D9B903610BB}"/>
              </a:ext>
            </a:extLst>
          </p:cNvPr>
          <p:cNvSpPr/>
          <p:nvPr/>
        </p:nvSpPr>
        <p:spPr>
          <a:xfrm>
            <a:off x="3586883" y="2706525"/>
            <a:ext cx="320838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توانمندی‌های داخلی 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56E40A-52C9-22F6-E817-644D24AD6BEB}"/>
              </a:ext>
            </a:extLst>
          </p:cNvPr>
          <p:cNvSpPr/>
          <p:nvPr/>
        </p:nvSpPr>
        <p:spPr>
          <a:xfrm>
            <a:off x="7008657" y="3580949"/>
            <a:ext cx="3974991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مردم (ضرورتِ حرکت عمومی)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852557-0E2B-3FE4-E14D-67911630624B}"/>
              </a:ext>
            </a:extLst>
          </p:cNvPr>
          <p:cNvSpPr/>
          <p:nvPr/>
        </p:nvSpPr>
        <p:spPr>
          <a:xfrm>
            <a:off x="823404" y="3580949"/>
            <a:ext cx="6098457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دارای سابقۀ عملکرد انقلابی (مبتنی بر ارزشهای انقلاب اسلامی)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31279B-1072-1F8E-AE31-3DE8EF9404E0}"/>
              </a:ext>
            </a:extLst>
          </p:cNvPr>
          <p:cNvSpPr/>
          <p:nvPr/>
        </p:nvSpPr>
        <p:spPr>
          <a:xfrm>
            <a:off x="6589243" y="4416359"/>
            <a:ext cx="3800937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معتقد به جوان‌ها و قدردان آنها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04EA63-B51F-DD94-B8D9-067F40B57AEF}"/>
              </a:ext>
            </a:extLst>
          </p:cNvPr>
          <p:cNvSpPr/>
          <p:nvPr/>
        </p:nvSpPr>
        <p:spPr>
          <a:xfrm>
            <a:off x="1651000" y="4405623"/>
            <a:ext cx="462950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حقیقتاً عدالت‌خواه (در عمل و در همۀ عرصه‌ها)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201A6-5C98-4C5C-6AE2-2A0C22CB799B}"/>
              </a:ext>
            </a:extLst>
          </p:cNvPr>
          <p:cNvSpPr/>
          <p:nvPr/>
        </p:nvSpPr>
        <p:spPr>
          <a:xfrm>
            <a:off x="4227998" y="5227772"/>
            <a:ext cx="4237583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کارنامه و  عملکردش مؤیّد حرف‌هایش باشد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C8B43F-941F-6314-4911-0FE36D10617A}"/>
              </a:ext>
            </a:extLst>
          </p:cNvPr>
          <p:cNvSpPr/>
          <p:nvPr/>
        </p:nvSpPr>
        <p:spPr>
          <a:xfrm>
            <a:off x="635000" y="2706525"/>
            <a:ext cx="2778014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وعده‌هایش عملی باشد.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5BD4B0-90BB-D094-887E-5E0BAC98BC4A}"/>
              </a:ext>
            </a:extLst>
          </p:cNvPr>
          <p:cNvSpPr/>
          <p:nvPr/>
        </p:nvSpPr>
        <p:spPr>
          <a:xfrm>
            <a:off x="2024007" y="6029973"/>
            <a:ext cx="7361695" cy="539162"/>
          </a:xfrm>
          <a:prstGeom prst="roundRect">
            <a:avLst>
              <a:gd name="adj" fmla="val 43321"/>
            </a:avLst>
          </a:prstGeom>
          <a:solidFill>
            <a:srgbClr val="66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در رقابت انتخاباتی: حاکمیّت اخلاق و پرهیز از بدگویی و تهمت و لجن‌پراکنی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024F9C-EE8F-F44E-D20A-01675A6512B4}"/>
              </a:ext>
            </a:extLst>
          </p:cNvPr>
          <p:cNvSpPr/>
          <p:nvPr/>
        </p:nvSpPr>
        <p:spPr>
          <a:xfrm>
            <a:off x="2865385" y="5242390"/>
            <a:ext cx="109525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ضدّفساد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307836DC-1081-524B-2232-905609AFF06A}"/>
              </a:ext>
            </a:extLst>
          </p:cNvPr>
          <p:cNvSpPr/>
          <p:nvPr/>
        </p:nvSpPr>
        <p:spPr>
          <a:xfrm>
            <a:off x="1116988" y="2976106"/>
            <a:ext cx="10184516" cy="2152776"/>
          </a:xfrm>
          <a:prstGeom prst="verticalScroll">
            <a:avLst>
              <a:gd name="adj" fmla="val 1047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«من تأکید میکنم که به وعده و حرف نمیشود اطمینان کرد. کارآمدی را با حرف نمیشود تشخیص داد. ... به حرف و وعده اعتماد نکنید: به عمل کار برآید؛ خب حرف، آسان است؛ هر کسی می‌آید یک ادّعایی میکند، یک وعده‌ای میدهد، یک حرفی میزند؛ به اینها نمیشود اعتماد کرد؛ </a:t>
            </a: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باید نگاه کرد و دید که آیا یک عملی در گذشتۀ این شخص وجود دارد که این وعده را تأیید و تصدیق کند، یا نه</a:t>
            </a: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اگر چنانچه وجود داشت میشود به او اعتماد کرد، وَ اِلّا نه.» </a:t>
            </a:r>
            <a:r>
              <a:rPr lang="fa-IR" sz="16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(1400/03/14)</a:t>
            </a:r>
            <a:endParaRPr lang="en-US" sz="1600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4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6C2EB-F91A-F893-981F-54D57A4E8F7F}"/>
              </a:ext>
            </a:extLst>
          </p:cNvPr>
          <p:cNvSpPr/>
          <p:nvPr/>
        </p:nvSpPr>
        <p:spPr>
          <a:xfrm>
            <a:off x="5120159" y="214668"/>
            <a:ext cx="1951681" cy="67679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معیارهای أصلح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BDAF-AE89-CCCA-74A0-5990E506B08A}"/>
              </a:ext>
            </a:extLst>
          </p:cNvPr>
          <p:cNvSpPr/>
          <p:nvPr/>
        </p:nvSpPr>
        <p:spPr>
          <a:xfrm>
            <a:off x="4158895" y="975025"/>
            <a:ext cx="3874210" cy="539162"/>
          </a:xfrm>
          <a:prstGeom prst="roundRect">
            <a:avLst>
              <a:gd name="adj" fmla="val 776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معیارهایی که به آنها </a:t>
            </a:r>
            <a:r>
              <a:rPr lang="fa-IR" sz="2000" b="1" dirty="0">
                <a:solidFill>
                  <a:schemeClr val="bg1"/>
                </a:solidFill>
                <a:cs typeface="B Zar" panose="00000400000000000000" pitchFamily="2" charset="-78"/>
              </a:rPr>
              <a:t>تصریح</a:t>
            </a:r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 شده است</a:t>
            </a:r>
            <a:endParaRPr lang="en-US" sz="2000" b="1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04EA63-B51F-DD94-B8D9-067F40B57AEF}"/>
              </a:ext>
            </a:extLst>
          </p:cNvPr>
          <p:cNvSpPr/>
          <p:nvPr/>
        </p:nvSpPr>
        <p:spPr>
          <a:xfrm>
            <a:off x="6700203" y="2788894"/>
            <a:ext cx="4784363" cy="1984515"/>
          </a:xfrm>
          <a:prstGeom prst="roundRect">
            <a:avLst>
              <a:gd name="adj" fmla="val 12489"/>
            </a:avLst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خود را در عمل به اموری متعهّد کند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و تصریح کند که به اینها متعهّد است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0FFFF"/>
                </a:solidFill>
                <a:cs typeface="B Zar" panose="00000400000000000000" pitchFamily="2" charset="-78"/>
              </a:rPr>
              <a:t>تا اگر چنانچه انتخاب شد و به این تعهّد عمل نکرد، دستگاه‌های نظارتی بتوانند از او سؤال کنند: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201A6-5C98-4C5C-6AE2-2A0C22CB799B}"/>
              </a:ext>
            </a:extLst>
          </p:cNvPr>
          <p:cNvSpPr/>
          <p:nvPr/>
        </p:nvSpPr>
        <p:spPr>
          <a:xfrm>
            <a:off x="1240864" y="2065703"/>
            <a:ext cx="4623898" cy="677027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90311"/>
                </a:solidFill>
                <a:cs typeface="B Zar" panose="00000400000000000000" pitchFamily="2" charset="-78"/>
              </a:rPr>
              <a:t>عدالت اجتماعی وکاهش فاصلۀ فقیر و غنیّ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771931-1604-6151-FAA8-81BB25AB1597}"/>
              </a:ext>
            </a:extLst>
          </p:cNvPr>
          <p:cNvSpPr/>
          <p:nvPr/>
        </p:nvSpPr>
        <p:spPr>
          <a:xfrm>
            <a:off x="1240860" y="2997768"/>
            <a:ext cx="4623898" cy="677027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90311"/>
                </a:solidFill>
                <a:cs typeface="B Zar" panose="00000400000000000000" pitchFamily="2" charset="-78"/>
              </a:rPr>
              <a:t>مبارزه با فساد؛ بدون رودربایستی و ملاحظه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B5152F-4BE7-F892-E0C6-E8017C8B8ED8}"/>
              </a:ext>
            </a:extLst>
          </p:cNvPr>
          <p:cNvSpPr/>
          <p:nvPr/>
        </p:nvSpPr>
        <p:spPr>
          <a:xfrm>
            <a:off x="1240860" y="3929833"/>
            <a:ext cx="4623898" cy="677027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90311"/>
                </a:solidFill>
                <a:cs typeface="B Zar" panose="00000400000000000000" pitchFamily="2" charset="-78"/>
              </a:rPr>
              <a:t>تقویت تولید داخلی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F3EAAF-B039-FCE3-27D4-93EBA9D250DA}"/>
              </a:ext>
            </a:extLst>
          </p:cNvPr>
          <p:cNvSpPr/>
          <p:nvPr/>
        </p:nvSpPr>
        <p:spPr>
          <a:xfrm>
            <a:off x="1240860" y="4831539"/>
            <a:ext cx="4623898" cy="677027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200" b="1" dirty="0">
                <a:solidFill>
                  <a:srgbClr val="090311"/>
                </a:solidFill>
                <a:cs typeface="B Zar" panose="00000400000000000000" pitchFamily="2" charset="-78"/>
              </a:rPr>
              <a:t>مبارزه با قاچاق و واردات بی‌رویّه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81886EF-557B-A39A-864E-AAE161686050}"/>
              </a:ext>
            </a:extLst>
          </p:cNvPr>
          <p:cNvCxnSpPr>
            <a:cxnSpLocks/>
            <a:stCxn id="29" idx="1"/>
            <a:endCxn id="30" idx="3"/>
          </p:cNvCxnSpPr>
          <p:nvPr/>
        </p:nvCxnSpPr>
        <p:spPr>
          <a:xfrm rot="10800000">
            <a:off x="5864763" y="2404218"/>
            <a:ext cx="835441" cy="137693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7F6165E-4EA2-58C5-3B78-4928A2C2E7F6}"/>
              </a:ext>
            </a:extLst>
          </p:cNvPr>
          <p:cNvCxnSpPr>
            <a:cxnSpLocks/>
            <a:stCxn id="29" idx="1"/>
            <a:endCxn id="2" idx="3"/>
          </p:cNvCxnSpPr>
          <p:nvPr/>
        </p:nvCxnSpPr>
        <p:spPr>
          <a:xfrm rot="10800000">
            <a:off x="5864759" y="3336282"/>
            <a:ext cx="835445" cy="44487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28E0FBAC-C320-E2C9-064D-57DADCDFFAD0}"/>
              </a:ext>
            </a:extLst>
          </p:cNvPr>
          <p:cNvCxnSpPr>
            <a:cxnSpLocks/>
            <a:stCxn id="29" idx="1"/>
            <a:endCxn id="3" idx="3"/>
          </p:cNvCxnSpPr>
          <p:nvPr/>
        </p:nvCxnSpPr>
        <p:spPr>
          <a:xfrm rot="10800000" flipV="1">
            <a:off x="5864759" y="3781151"/>
            <a:ext cx="835445" cy="48719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047B591A-9110-1886-D837-4841E90BCAEC}"/>
              </a:ext>
            </a:extLst>
          </p:cNvPr>
          <p:cNvCxnSpPr>
            <a:cxnSpLocks/>
            <a:stCxn id="29" idx="1"/>
            <a:endCxn id="5" idx="3"/>
          </p:cNvCxnSpPr>
          <p:nvPr/>
        </p:nvCxnSpPr>
        <p:spPr>
          <a:xfrm rot="10800000" flipV="1">
            <a:off x="5864759" y="3781151"/>
            <a:ext cx="835445" cy="138890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6DAFDF7C-6C49-937D-0FDC-A01E56C9B020}"/>
              </a:ext>
            </a:extLst>
          </p:cNvPr>
          <p:cNvSpPr/>
          <p:nvPr/>
        </p:nvSpPr>
        <p:spPr>
          <a:xfrm>
            <a:off x="894735" y="1935638"/>
            <a:ext cx="5326743" cy="2671222"/>
          </a:xfrm>
          <a:prstGeom prst="verticalScroll">
            <a:avLst>
              <a:gd name="adj" fmla="val 1047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fa-IR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«مبارزه با کسانی که جیب خودشان را از طریق واردات پُر میکنند و نمیخواهند بگذارند که با تولید داخلی، واردات متوقّف بشود و کمر تولید داخلی را با واردات میشکنند، این مبارزه را جزو مسائل اصلی خودشان بدانند و این را متعهّد بشوند.» </a:t>
            </a:r>
            <a:r>
              <a:rPr lang="fa-IR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(1400/03/14)</a:t>
            </a:r>
            <a:endParaRPr lang="en-US" b="1" dirty="0">
              <a:solidFill>
                <a:srgbClr val="000066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9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3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ABD198-35B7-D7C9-41DF-43961CCFDCD6}"/>
              </a:ext>
            </a:extLst>
          </p:cNvPr>
          <p:cNvSpPr/>
          <p:nvPr/>
        </p:nvSpPr>
        <p:spPr>
          <a:xfrm>
            <a:off x="5120159" y="214668"/>
            <a:ext cx="1951681" cy="67679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90311"/>
                </a:solidFill>
                <a:cs typeface="B Zar" panose="00000400000000000000" pitchFamily="2" charset="-78"/>
              </a:rPr>
              <a:t>معیارهای أصلح</a:t>
            </a:r>
            <a:endParaRPr lang="en-US" sz="24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90F95B-1FA3-867B-D061-1AA4A43C5F2B}"/>
              </a:ext>
            </a:extLst>
          </p:cNvPr>
          <p:cNvSpPr/>
          <p:nvPr/>
        </p:nvSpPr>
        <p:spPr>
          <a:xfrm>
            <a:off x="4334359" y="975025"/>
            <a:ext cx="3523282" cy="539162"/>
          </a:xfrm>
          <a:prstGeom prst="roundRect">
            <a:avLst>
              <a:gd name="adj" fmla="val 776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FFC000"/>
                </a:solidFill>
                <a:cs typeface="B Zar" panose="00000400000000000000" pitchFamily="2" charset="-78"/>
              </a:rPr>
              <a:t>ویژگیهایی برجستۀ شهید رئیسی (ره) </a:t>
            </a:r>
            <a:endParaRPr lang="en-US" sz="2000" b="1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E86146-299C-AAF2-7DF2-744FAA468908}"/>
              </a:ext>
            </a:extLst>
          </p:cNvPr>
          <p:cNvSpPr/>
          <p:nvPr/>
        </p:nvSpPr>
        <p:spPr>
          <a:xfrm>
            <a:off x="8335898" y="2614678"/>
            <a:ext cx="2962379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اخلاص در خدمت به مردم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535D42-038C-7653-2852-83FBFB33965B}"/>
              </a:ext>
            </a:extLst>
          </p:cNvPr>
          <p:cNvSpPr/>
          <p:nvPr/>
        </p:nvSpPr>
        <p:spPr>
          <a:xfrm>
            <a:off x="4259840" y="2614678"/>
            <a:ext cx="4005931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شعارهایش شعارهای اصیل انقلاب باشد.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6DD3E3-DA2C-3293-9577-5C2B887B7549}"/>
              </a:ext>
            </a:extLst>
          </p:cNvPr>
          <p:cNvSpPr/>
          <p:nvPr/>
        </p:nvSpPr>
        <p:spPr>
          <a:xfrm>
            <a:off x="906507" y="2614678"/>
            <a:ext cx="3266681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بی‌پیرایه و صادق در خدمتگزاری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C79F4-8771-BEA7-30C6-F78D4807C79B}"/>
              </a:ext>
            </a:extLst>
          </p:cNvPr>
          <p:cNvSpPr/>
          <p:nvPr/>
        </p:nvSpPr>
        <p:spPr>
          <a:xfrm>
            <a:off x="5786987" y="5317106"/>
            <a:ext cx="5410558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استفاده از تمام فرصتهای بین‌المللی به بهترین وجهِ ممکن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6CD318-51D5-6365-A7D4-3C4DCE78A5BD}"/>
              </a:ext>
            </a:extLst>
          </p:cNvPr>
          <p:cNvSpPr/>
          <p:nvPr/>
        </p:nvSpPr>
        <p:spPr>
          <a:xfrm>
            <a:off x="1401352" y="3364687"/>
            <a:ext cx="8803037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رفتار عزّت‌مندانه در مواجهه با رجال سیاسی دنیا و بزرگ‌کردنِ ایران در چشم سیاستمداران دنیا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D14E89-6E33-F748-EBA6-E48698605306}"/>
              </a:ext>
            </a:extLst>
          </p:cNvPr>
          <p:cNvSpPr/>
          <p:nvPr/>
        </p:nvSpPr>
        <p:spPr>
          <a:xfrm>
            <a:off x="1620527" y="4143561"/>
            <a:ext cx="3783790" cy="942024"/>
          </a:xfrm>
          <a:prstGeom prst="roundRect">
            <a:avLst>
              <a:gd name="adj" fmla="val 35493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کرامت و عزّت قائل شدن برای مردم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مراعاتِ حرمتِ مردم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C2D77B-8475-5911-A7CF-DE58B5D9E810}"/>
              </a:ext>
            </a:extLst>
          </p:cNvPr>
          <p:cNvSpPr/>
          <p:nvPr/>
        </p:nvSpPr>
        <p:spPr>
          <a:xfrm>
            <a:off x="876669" y="5317106"/>
            <a:ext cx="4466920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رفتار کریمانه در مواجهه با بدی‌ها و اهانت‌ها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F9A924-D94C-6EFC-F3D8-CC6619ECE454}"/>
              </a:ext>
            </a:extLst>
          </p:cNvPr>
          <p:cNvSpPr/>
          <p:nvPr/>
        </p:nvSpPr>
        <p:spPr>
          <a:xfrm>
            <a:off x="5847715" y="4143561"/>
            <a:ext cx="4195595" cy="942025"/>
          </a:xfrm>
          <a:prstGeom prst="roundRect">
            <a:avLst>
              <a:gd name="adj" fmla="val 37059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صراحت و احتراز از دوپهلوسخن‌گفتن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در مرزبندی با دشمنان انقلاب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3F6BC4-BAAE-459B-A872-1725ABB71EB3}"/>
              </a:ext>
            </a:extLst>
          </p:cNvPr>
          <p:cNvSpPr/>
          <p:nvPr/>
        </p:nvSpPr>
        <p:spPr>
          <a:xfrm>
            <a:off x="8212799" y="1835804"/>
            <a:ext cx="3458325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در خدمتگزاری شب و روز نشناسد.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F52AFC-03E3-B2F3-D1A5-A2C652A1C436}"/>
              </a:ext>
            </a:extLst>
          </p:cNvPr>
          <p:cNvSpPr/>
          <p:nvPr/>
        </p:nvSpPr>
        <p:spPr>
          <a:xfrm>
            <a:off x="3614255" y="1835804"/>
            <a:ext cx="4466920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صفا و صمیمیّت با همکاران در شیوۀ مدیریّت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C44E7B-63FB-BA5E-7075-311035EDBBBF}"/>
              </a:ext>
            </a:extLst>
          </p:cNvPr>
          <p:cNvSpPr/>
          <p:nvPr/>
        </p:nvSpPr>
        <p:spPr>
          <a:xfrm>
            <a:off x="548284" y="1835804"/>
            <a:ext cx="2934346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اعتمادنداشتن به لبخند دشمن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C93314-9AB7-200E-17B1-355FB93AA312}"/>
              </a:ext>
            </a:extLst>
          </p:cNvPr>
          <p:cNvSpPr/>
          <p:nvPr/>
        </p:nvSpPr>
        <p:spPr>
          <a:xfrm>
            <a:off x="5786987" y="6067115"/>
            <a:ext cx="6186026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معرّفی درستِ انقلاب اسلامی و ملّت ایران در اظهارات خارجی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87FB74-6F0A-1B5B-6632-25258B57335F}"/>
              </a:ext>
            </a:extLst>
          </p:cNvPr>
          <p:cNvSpPr/>
          <p:nvPr/>
        </p:nvSpPr>
        <p:spPr>
          <a:xfrm>
            <a:off x="420833" y="6067115"/>
            <a:ext cx="4896260" cy="539162"/>
          </a:xfrm>
          <a:prstGeom prst="roundRect">
            <a:avLst>
              <a:gd name="adj" fmla="val 43321"/>
            </a:avLst>
          </a:prstGeom>
          <a:solidFill>
            <a:srgbClr val="00FFFF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090311"/>
                </a:solidFill>
                <a:cs typeface="B Zar" panose="00000400000000000000" pitchFamily="2" charset="-78"/>
              </a:rPr>
              <a:t>میدان‌دادن به مردم خصوصاً جوانها برای اظهارنظر</a:t>
            </a:r>
            <a:endParaRPr lang="en-US" sz="2000" b="1" dirty="0">
              <a:solidFill>
                <a:srgbClr val="09031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9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11247</TotalTime>
  <Words>924</Words>
  <Application>Microsoft Office PowerPoint</Application>
  <PresentationFormat>Widescreen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Titr</vt:lpstr>
      <vt:lpstr>B Zar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«و آخِرُ دَعواهُم أنِ الحمدُ لله ربّ العالَمین»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GOOD BOSS</cp:lastModifiedBy>
  <cp:revision>357</cp:revision>
  <dcterms:created xsi:type="dcterms:W3CDTF">2023-01-24T14:51:12Z</dcterms:created>
  <dcterms:modified xsi:type="dcterms:W3CDTF">2024-06-12T06:02:42Z</dcterms:modified>
</cp:coreProperties>
</file>